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sldIdLst>
    <p:sldId id="417" r:id="rId2"/>
    <p:sldId id="418" r:id="rId3"/>
    <p:sldId id="419" r:id="rId4"/>
    <p:sldId id="420" r:id="rId5"/>
    <p:sldId id="462" r:id="rId6"/>
    <p:sldId id="463" r:id="rId7"/>
    <p:sldId id="470" r:id="rId8"/>
    <p:sldId id="476" r:id="rId9"/>
    <p:sldId id="471" r:id="rId10"/>
    <p:sldId id="475" r:id="rId11"/>
    <p:sldId id="474" r:id="rId12"/>
    <p:sldId id="441" r:id="rId13"/>
    <p:sldId id="472" r:id="rId14"/>
    <p:sldId id="473" r:id="rId15"/>
  </p:sldIdLst>
  <p:sldSz cx="9144000" cy="6858000" type="screen4x3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1" autoAdjust="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83560A-69E3-134B-A56A-C8A99FBA7C43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7E4C71-5E28-6B4C-8358-09AFCEE41B7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545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>
              <a:latin typeface="Calibri" charset="0"/>
              <a:ea typeface="MS PGothic" charset="0"/>
            </a:endParaRPr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5F50E5C-5F55-A64E-8FCE-2B2E2529C6FF}" type="slidenum">
              <a:rPr lang="es-CO" sz="1200"/>
              <a:pPr/>
              <a:t>1</a:t>
            </a:fld>
            <a:endParaRPr lang="es-CO" sz="1200"/>
          </a:p>
        </p:txBody>
      </p:sp>
    </p:spTree>
    <p:extLst>
      <p:ext uri="{BB962C8B-B14F-4D97-AF65-F5344CB8AC3E}">
        <p14:creationId xmlns:p14="http://schemas.microsoft.com/office/powerpoint/2010/main" val="334489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C73B1-E1C0-43F1-A2B5-075C27611AF0}" type="slidenum">
              <a:rPr lang="es-CO" altLang="es-CO" smtClean="0"/>
              <a:pPr>
                <a:defRPr/>
              </a:pPr>
              <a:t>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99497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7B1B4-90EE-DD44-A393-584F89DEA6A4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0653-01FF-AE47-ABAB-E312D237E96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7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157D-A447-E540-A800-560323452B10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40CC-53BA-A04D-8022-9C4EE4F9839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45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52D3-F571-C946-835F-32AB283BC2ED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575A-5CEE-5046-8F23-9093FCBCC8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48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A995-5595-394D-AE64-03A959E7B419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FB21-33C3-2E44-8250-3720D310FF1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54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CF65-8CC5-DF4B-B1CF-7824CAD5C7A8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1667-932B-B447-81DC-EC14C74BB32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79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A13EA-7317-834C-8D6A-E390EF609755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1B671-3CB4-1A4D-A50C-FC08FE89436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13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2032-AAC1-5648-9BF1-CBD82C4C1A22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718E1-9A56-EA41-A23B-F6DABEBE019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612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08E7-372A-D747-AB6A-616E924174D8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5E29-F740-A84C-A3C1-31F8D110FD4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756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32C3-58CB-494E-BA3A-F09DCEE91813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ECD9-22D2-4840-80D5-BCFB35AF2F8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8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0116-F656-D948-8401-90D2DE2B21AA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50F3E-72AE-4442-A8DB-F2B7BFCD6AA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71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D466-7CC5-E043-A8FE-5A6A6449E725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108C-6282-BE41-BBC7-A44B5DF07D0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847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6F4807-D431-3549-A390-174C9F031BA2}" type="datetimeFigureOut">
              <a:rPr lang="es-CO"/>
              <a:pPr>
                <a:defRPr/>
              </a:pPr>
              <a:t>26/03/2019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634DCA-D37B-4544-B405-46D29184A85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pic>
        <p:nvPicPr>
          <p:cNvPr id="3" name="Imagen 2" descr="diapositivas corpo-02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9668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s corpo-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91089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403648" y="548681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EJEMPLARES EN EL CAVR  A                                             </a:t>
            </a:r>
            <a:r>
              <a:rPr lang="es-CO" sz="3200" b="1" dirty="0" smtClean="0">
                <a:ln/>
                <a:solidFill>
                  <a:schemeClr val="accent3"/>
                </a:solidFill>
                <a:latin typeface="Arial Rounded MT Bold" panose="020F0704030504030204" pitchFamily="34" charset="0"/>
              </a:rPr>
              <a:t>  MARZO 2019   </a:t>
            </a:r>
            <a:endParaRPr lang="es-CO" sz="3200" dirty="0"/>
          </a:p>
        </p:txBody>
      </p:sp>
      <p:sp>
        <p:nvSpPr>
          <p:cNvPr id="4" name="3 Rectángulo"/>
          <p:cNvSpPr/>
          <p:nvPr/>
        </p:nvSpPr>
        <p:spPr>
          <a:xfrm flipH="1">
            <a:off x="251520" y="5517232"/>
            <a:ext cx="424847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alt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Subdirección de Gestión Ambiental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CO" alt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 201 </a:t>
            </a:r>
            <a:r>
              <a:rPr lang="es-CO" sz="1600" b="1" dirty="0"/>
              <a:t>“Protección, Recuperación y Manejo de la Biodiversidad y de los Ecosistemas Estratégicos</a:t>
            </a:r>
            <a:r>
              <a:rPr lang="es-CO" sz="1600" dirty="0"/>
              <a:t>”</a:t>
            </a:r>
            <a:endParaRPr lang="es-CO" alt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flipH="1">
            <a:off x="4662264" y="5644990"/>
            <a:ext cx="4950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latin typeface="Comic Sans MS" panose="030F0702030302020204" pitchFamily="66" charset="0"/>
              </a:rPr>
              <a:t>WILSON RICARDO CASTAÑEDA CUBIDES</a:t>
            </a:r>
          </a:p>
          <a:p>
            <a:r>
              <a:rPr lang="es-CO" sz="1600" b="1" dirty="0">
                <a:latin typeface="Comic Sans MS" panose="030F0702030302020204" pitchFamily="66" charset="0"/>
              </a:rPr>
              <a:t>ZOOTECNISTA.</a:t>
            </a:r>
          </a:p>
        </p:txBody>
      </p:sp>
    </p:spTree>
    <p:extLst>
      <p:ext uri="{BB962C8B-B14F-4D97-AF65-F5344CB8AC3E}">
        <p14:creationId xmlns:p14="http://schemas.microsoft.com/office/powerpoint/2010/main" val="46548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 err="1" smtClean="0"/>
              <a:t>Tingua</a:t>
            </a:r>
            <a:r>
              <a:rPr lang="es-CO" sz="2000" b="1" i="1" dirty="0" smtClean="0"/>
              <a:t> </a:t>
            </a:r>
            <a:r>
              <a:rPr lang="es-CO" sz="2000" b="1" i="1" dirty="0"/>
              <a:t>pico azul (</a:t>
            </a:r>
            <a:r>
              <a:rPr lang="es-CO" sz="2000" b="1" i="1" dirty="0" err="1"/>
              <a:t>Porphyrio</a:t>
            </a:r>
            <a:r>
              <a:rPr lang="es-CO" sz="2000" b="1" i="1" dirty="0"/>
              <a:t> </a:t>
            </a:r>
            <a:r>
              <a:rPr lang="es-CO" sz="2000" b="1" i="1" dirty="0" err="1"/>
              <a:t>martinica</a:t>
            </a:r>
            <a:r>
              <a:rPr lang="es-CO" sz="2000" b="1" i="1" dirty="0" smtClean="0"/>
              <a:t>).</a:t>
            </a:r>
            <a:r>
              <a:rPr lang="es-CO" sz="2000" b="1" dirty="0"/>
              <a:t> </a:t>
            </a:r>
            <a:r>
              <a:rPr lang="es-CO" sz="2000" b="1" i="1" dirty="0" smtClean="0"/>
              <a:t>– </a:t>
            </a:r>
            <a:r>
              <a:rPr lang="es-CO" sz="2000" b="1" i="1" dirty="0"/>
              <a:t>HC </a:t>
            </a:r>
            <a:r>
              <a:rPr lang="es-CO" sz="2000" b="1" i="1" dirty="0" smtClean="0"/>
              <a:t>614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</a:t>
            </a:r>
            <a:r>
              <a:rPr lang="es-CO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somondoco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D45D2D22-6DF8-4D5A-97CE-8A7E75D4041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t="22854" r="33639" b="25329"/>
          <a:stretch/>
        </p:blipFill>
        <p:spPr bwMode="auto">
          <a:xfrm>
            <a:off x="3309937" y="2338387"/>
            <a:ext cx="2524125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672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/>
              <a:t>Megascops choliba  </a:t>
            </a:r>
            <a:r>
              <a:rPr lang="es-CO" sz="2000" b="1" dirty="0"/>
              <a:t>(</a:t>
            </a:r>
            <a:r>
              <a:rPr lang="es-CO" sz="2000" b="1" dirty="0" err="1"/>
              <a:t>Buho</a:t>
            </a:r>
            <a:r>
              <a:rPr lang="es-CO" sz="2000" b="1" dirty="0"/>
              <a:t> </a:t>
            </a:r>
            <a:r>
              <a:rPr lang="es-CO" sz="2000" b="1" dirty="0" err="1"/>
              <a:t>currucutu</a:t>
            </a:r>
            <a:r>
              <a:rPr lang="es-CO" sz="2000" b="1" dirty="0"/>
              <a:t>) </a:t>
            </a:r>
            <a:r>
              <a:rPr lang="es-CO" sz="2000" b="1" i="1" dirty="0"/>
              <a:t>– HC </a:t>
            </a:r>
            <a:r>
              <a:rPr lang="es-CO" sz="2000" b="1" i="1" dirty="0" smtClean="0"/>
              <a:t>616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guateque. 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0B400AA-9FA5-46B9-BBDF-12642B456E6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6654"/>
          <a:stretch/>
        </p:blipFill>
        <p:spPr bwMode="auto">
          <a:xfrm>
            <a:off x="3382962" y="1796097"/>
            <a:ext cx="2378075" cy="326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557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3" y="242088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6000" i="1" dirty="0">
                <a:latin typeface="Arial Rounded MT Bold" panose="020F0704030504030204" pitchFamily="34" charset="0"/>
              </a:rPr>
              <a:t>LIBERACIONES </a:t>
            </a:r>
          </a:p>
        </p:txBody>
      </p:sp>
    </p:spTree>
    <p:extLst>
      <p:ext uri="{BB962C8B-B14F-4D97-AF65-F5344CB8AC3E}">
        <p14:creationId xmlns:p14="http://schemas.microsoft.com/office/powerpoint/2010/main" val="257749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9512" y="90872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 err="1">
                <a:solidFill>
                  <a:schemeClr val="dk1"/>
                </a:solidFill>
              </a:rPr>
              <a:t>Gavilan</a:t>
            </a:r>
            <a:r>
              <a:rPr lang="es-CO" sz="2000" b="1" i="1" dirty="0">
                <a:solidFill>
                  <a:schemeClr val="dk1"/>
                </a:solidFill>
              </a:rPr>
              <a:t> Pollero </a:t>
            </a:r>
            <a:r>
              <a:rPr lang="es-CO" sz="2000" b="1" dirty="0"/>
              <a:t>(</a:t>
            </a:r>
            <a:r>
              <a:rPr lang="es-CO" sz="2000" b="1" i="1" dirty="0"/>
              <a:t>Buteo magnirostris</a:t>
            </a:r>
            <a:r>
              <a:rPr lang="es-CO" sz="2000" b="1" dirty="0"/>
              <a:t>) </a:t>
            </a:r>
            <a:r>
              <a:rPr lang="es-CO" sz="2000" b="1" i="1" dirty="0"/>
              <a:t>– HC 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liberado el 05 de marzo en el municipio de Garagoa en la plataforma de la jaula de vuelo en el CAVR.</a:t>
            </a:r>
            <a:endParaRPr lang="es-CO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 descr="C:\Documents and Settings\Administrador\Escritorio\wilson 2016\117_PANA\P1170408.JPG"/>
          <p:cNvPicPr/>
          <p:nvPr/>
        </p:nvPicPr>
        <p:blipFill>
          <a:blip r:embed="rId2" cstate="print"/>
          <a:srcRect l="23754" r="30742"/>
          <a:stretch>
            <a:fillRect/>
          </a:stretch>
        </p:blipFill>
        <p:spPr bwMode="auto">
          <a:xfrm>
            <a:off x="2915816" y="1628800"/>
            <a:ext cx="2827286" cy="39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624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i="1" dirty="0" smtClean="0"/>
              <a:t> </a:t>
            </a:r>
            <a:r>
              <a:rPr lang="es-CO" sz="2000" b="1" i="1" dirty="0"/>
              <a:t>Puercoespín (</a:t>
            </a:r>
            <a:r>
              <a:rPr lang="es-CO" sz="2000" b="1" i="1" dirty="0" err="1"/>
              <a:t>Coendus</a:t>
            </a:r>
            <a:r>
              <a:rPr lang="es-CO" sz="2000" b="1" i="1" dirty="0"/>
              <a:t> </a:t>
            </a:r>
            <a:r>
              <a:rPr lang="es-CO" sz="2000" b="1" i="1" dirty="0" err="1"/>
              <a:t>prehensilis</a:t>
            </a:r>
            <a:r>
              <a:rPr lang="es-CO" sz="2000" b="1" i="1" dirty="0" smtClean="0"/>
              <a:t>). </a:t>
            </a:r>
            <a:r>
              <a:rPr lang="es-CO" sz="2000" b="1" i="1" dirty="0"/>
              <a:t>HC: 613 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54917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liberado el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de marzo en el municipio de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San Luis de Gaceno.</a:t>
            </a:r>
            <a:endParaRPr lang="es-CO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Wilson\Desktop\Nueva carpeta (3)\IMG_20190321_121417487.jpg">
            <a:extLst>
              <a:ext uri="{FF2B5EF4-FFF2-40B4-BE49-F238E27FC236}">
                <a16:creationId xmlns="" xmlns:a16="http://schemas.microsoft.com/office/drawing/2014/main" id="{71A175CD-46F7-41B3-B08C-CEA91622990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7" r="24134" b="39584"/>
          <a:stretch/>
        </p:blipFill>
        <p:spPr bwMode="auto">
          <a:xfrm>
            <a:off x="1763689" y="1772816"/>
            <a:ext cx="5832648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399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39702"/>
              </p:ext>
            </p:extLst>
          </p:nvPr>
        </p:nvGraphicFramePr>
        <p:xfrm>
          <a:off x="102855" y="1369010"/>
          <a:ext cx="9043914" cy="3220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8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1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5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16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17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ESPECIE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NOMBRE COMÚN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NOMBRE CIENTÍFICO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>
                          <a:effectLst/>
                        </a:rPr>
                        <a:t>CANTIDAD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ESTADO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8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b="1" i="1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Lora</a:t>
                      </a:r>
                      <a:r>
                        <a:rPr lang="es-CO" sz="1000" b="1" i="1" baseline="0" dirty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frente amarilla</a:t>
                      </a:r>
                      <a:endParaRPr lang="es-CO" sz="1000" b="1" i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Amazona </a:t>
                      </a:r>
                      <a:r>
                        <a:rPr lang="es-CO" sz="1000" b="1" i="1" dirty="0" err="1">
                          <a:latin typeface="Arial" pitchFamily="34" charset="0"/>
                          <a:cs typeface="Arial" pitchFamily="34" charset="0"/>
                        </a:rPr>
                        <a:t>ochrocephala</a:t>
                      </a:r>
                      <a:endParaRPr lang="es-CO" sz="10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En rehabilitación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04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kern="1200" dirty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Loro guaro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Amazona </a:t>
                      </a:r>
                      <a:r>
                        <a:rPr lang="es-CO" sz="1000" b="1" i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amazonica</a:t>
                      </a:r>
                      <a:endParaRPr lang="es-CO" sz="10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En rehabilitación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6788504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Mono maicero </a:t>
                      </a:r>
                      <a:endParaRPr lang="es-CO" sz="1000" b="1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kern="1200" dirty="0" err="1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Sapajus</a:t>
                      </a:r>
                      <a:r>
                        <a:rPr lang="es-CO" sz="1000" b="1" i="1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apella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En rehabilitación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dirty="0" err="1" smtClean="0"/>
                        <a:t>Tingua</a:t>
                      </a:r>
                      <a:r>
                        <a:rPr lang="es-CO" sz="1000" b="1" i="1" dirty="0" smtClean="0"/>
                        <a:t> pico azul </a:t>
                      </a:r>
                      <a:r>
                        <a:rPr lang="es-CO" sz="1000" b="1" dirty="0" smtClean="0"/>
                        <a:t> </a:t>
                      </a:r>
                      <a:endParaRPr lang="es-CO" sz="1000" b="1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dirty="0" err="1" smtClean="0"/>
                        <a:t>Porphyrio</a:t>
                      </a:r>
                      <a:r>
                        <a:rPr lang="es-CO" sz="1000" b="1" i="1" dirty="0" smtClean="0"/>
                        <a:t> </a:t>
                      </a:r>
                      <a:r>
                        <a:rPr lang="es-CO" sz="1000" b="1" i="1" dirty="0" err="1" smtClean="0"/>
                        <a:t>martinica</a:t>
                      </a:r>
                      <a:endParaRPr lang="es-CO" sz="10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</a:rPr>
                        <a:t>En rehabilitación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775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dirty="0" smtClean="0"/>
                        <a:t>Tortuga morrocoy </a:t>
                      </a:r>
                      <a:endParaRPr lang="es-CO" sz="1000" b="1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dirty="0" err="1" smtClean="0"/>
                        <a:t>Chelonoidis</a:t>
                      </a:r>
                      <a:r>
                        <a:rPr lang="es-CO" sz="1000" b="1" i="1" dirty="0" smtClean="0"/>
                        <a:t> carbonaria</a:t>
                      </a:r>
                      <a:endParaRPr lang="es-CO" sz="10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effectLst/>
                        </a:rPr>
                        <a:t>En rehabilitación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2804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dirty="0" err="1">
                          <a:latin typeface="Arial" pitchFamily="34" charset="0"/>
                          <a:cs typeface="Arial" pitchFamily="34" charset="0"/>
                        </a:rPr>
                        <a:t>Buho</a:t>
                      </a:r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000" b="1" i="1" dirty="0" err="1">
                          <a:latin typeface="Arial" pitchFamily="34" charset="0"/>
                          <a:cs typeface="Arial" pitchFamily="34" charset="0"/>
                        </a:rPr>
                        <a:t>currucutu</a:t>
                      </a:r>
                      <a:endParaRPr lang="es-CO" sz="1000" b="1" i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Megascops choliba </a:t>
                      </a:r>
                      <a:endParaRPr lang="es-CO" sz="10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En rehabilitación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0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600"/>
                        </a:spcAft>
                      </a:pPr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Guacamaya azul amarilla</a:t>
                      </a:r>
                      <a:endParaRPr lang="es-CO" sz="1000" b="1" i="1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Ara </a:t>
                      </a:r>
                      <a:r>
                        <a:rPr lang="es-CO" sz="1000" b="1" i="1" dirty="0" err="1">
                          <a:latin typeface="Arial" pitchFamily="34" charset="0"/>
                          <a:cs typeface="Arial" pitchFamily="34" charset="0"/>
                        </a:rPr>
                        <a:t>ararauna</a:t>
                      </a:r>
                      <a:r>
                        <a:rPr lang="es-CO" sz="1000" b="1" i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CO" sz="1000" b="1" i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effectLst/>
                        </a:rPr>
                        <a:t>En rehabilitación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775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TOTAL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CO" sz="1000" dirty="0">
                          <a:effectLst/>
                        </a:rPr>
                        <a:t> 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267744" y="938335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EJEMPLARES EN  EL CAVR  A  </a:t>
            </a: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MARZO</a:t>
            </a:r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2019</a:t>
            </a:r>
            <a:endParaRPr lang="es-CO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6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67544" y="11967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i="1" dirty="0">
                <a:solidFill>
                  <a:schemeClr val="dk1"/>
                </a:solidFill>
              </a:rPr>
              <a:t>Amazona  amazonica  </a:t>
            </a:r>
            <a:r>
              <a:rPr lang="es-CO" b="1" dirty="0"/>
              <a:t>(</a:t>
            </a:r>
            <a:r>
              <a:rPr lang="es-CO" b="1" dirty="0">
                <a:latin typeface="Times New Roman" panose="02020603050405020304" pitchFamily="18" charset="0"/>
              </a:rPr>
              <a:t>Loro guaro</a:t>
            </a:r>
            <a:r>
              <a:rPr lang="es-CO" b="1" dirty="0"/>
              <a:t>) - </a:t>
            </a:r>
            <a:r>
              <a:rPr lang="es-CO" b="1" i="1" dirty="0"/>
              <a:t>HC</a:t>
            </a:r>
            <a:r>
              <a:rPr lang="es-CO" b="1" dirty="0"/>
              <a:t> 467,  576,  578,  579,  580 .</a:t>
            </a:r>
          </a:p>
          <a:p>
            <a:pPr algn="ctr">
              <a:spcAft>
                <a:spcPts val="600"/>
              </a:spcAft>
            </a:pPr>
            <a:r>
              <a:rPr lang="es-CO" b="1" i="1" dirty="0"/>
              <a:t>Amazona ochrocephala </a:t>
            </a:r>
            <a:r>
              <a:rPr lang="es-CO" b="1" dirty="0"/>
              <a:t>(</a:t>
            </a:r>
            <a:r>
              <a:rPr lang="es-C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Lora frente amarilla</a:t>
            </a:r>
            <a:r>
              <a:rPr lang="es-CO" b="1" dirty="0"/>
              <a:t>) </a:t>
            </a:r>
            <a:r>
              <a:rPr lang="es-CO" b="1" i="1" dirty="0"/>
              <a:t>HC</a:t>
            </a:r>
            <a:r>
              <a:rPr lang="es-CO" b="1" dirty="0"/>
              <a:t> 542, 560,  584, 585.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39552" y="5691157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Ejemplar entregado voluntariamente en el municipio de Garagoa, Guateque.</a:t>
            </a:r>
            <a:endParaRPr lang="es-MX" dirty="0"/>
          </a:p>
        </p:txBody>
      </p:sp>
      <p:pic>
        <p:nvPicPr>
          <p:cNvPr id="8" name="7 Imagen" descr="C:\Documents and Settings\Administrador\Escritorio\wilson 2016\117_PANA\P1170358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051720" y="1916832"/>
            <a:ext cx="5184016" cy="38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3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1720" y="90872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/>
              <a:t> Ara </a:t>
            </a:r>
            <a:r>
              <a:rPr lang="es-CO" sz="2000" b="1" i="1" dirty="0" err="1"/>
              <a:t>ararauna</a:t>
            </a:r>
            <a:r>
              <a:rPr lang="es-CO" sz="2000" b="1" i="1" dirty="0"/>
              <a:t> </a:t>
            </a:r>
            <a:r>
              <a:rPr lang="es-CO" sz="2000" b="1" dirty="0"/>
              <a:t>(Guacamaya azul amarilla) </a:t>
            </a:r>
            <a:r>
              <a:rPr lang="es-CO" sz="2000" b="1" i="1" dirty="0"/>
              <a:t>- HC </a:t>
            </a:r>
            <a:r>
              <a:rPr lang="es-CO" sz="2000" b="1" dirty="0"/>
              <a:t>515, 523, 568.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3528" y="5445224"/>
            <a:ext cx="84969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</a:t>
            </a:r>
            <a:r>
              <a:rPr lang="es-CO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pachavita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s-CO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Ramiriqui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 Garagoa, a la policía ambiental.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 descr="C:\Documents and Settings\Administrador\Escritorio\wilson 2016\117_PANA\P11703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920114" cy="361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37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15616" y="1196753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i="1" dirty="0">
                <a:solidFill>
                  <a:schemeClr val="dk1"/>
                </a:solidFill>
              </a:rPr>
              <a:t>Mono maicero </a:t>
            </a:r>
            <a:r>
              <a:rPr lang="es-CO" b="1" dirty="0"/>
              <a:t>(</a:t>
            </a:r>
            <a:r>
              <a:rPr lang="es-CO" b="1" dirty="0" err="1"/>
              <a:t>Sapajus</a:t>
            </a:r>
            <a:r>
              <a:rPr lang="es-CO" b="1" dirty="0"/>
              <a:t> apella) </a:t>
            </a:r>
            <a:r>
              <a:rPr lang="es-CO" b="1" dirty="0" smtClean="0"/>
              <a:t>– </a:t>
            </a:r>
            <a:r>
              <a:rPr lang="es-CO" b="1" i="1" dirty="0" smtClean="0"/>
              <a:t>HC 602</a:t>
            </a:r>
            <a:endParaRPr lang="es-CO" b="1" dirty="0"/>
          </a:p>
        </p:txBody>
      </p:sp>
      <p:sp>
        <p:nvSpPr>
          <p:cNvPr id="7" name="Rectángulo 6"/>
          <p:cNvSpPr/>
          <p:nvPr/>
        </p:nvSpPr>
        <p:spPr>
          <a:xfrm>
            <a:off x="395536" y="537321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Ejemplar entregado voluntariamente en el municipio de </a:t>
            </a:r>
            <a:r>
              <a:rPr lang="es-CO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chivor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7 Imagen" descr="C:\Documents and Settings\Administrador\Escritorio\117_PANA\P1170350.JPG"/>
          <p:cNvPicPr/>
          <p:nvPr/>
        </p:nvPicPr>
        <p:blipFill>
          <a:blip r:embed="rId2" cstate="print"/>
          <a:srcRect l="22019" t="41489" r="27017"/>
          <a:stretch>
            <a:fillRect/>
          </a:stretch>
        </p:blipFill>
        <p:spPr bwMode="auto">
          <a:xfrm>
            <a:off x="1835696" y="1988840"/>
            <a:ext cx="411131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65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/>
              <a:t>Megascops choliba  </a:t>
            </a:r>
            <a:r>
              <a:rPr lang="es-CO" sz="2000" b="1" dirty="0"/>
              <a:t>(</a:t>
            </a:r>
            <a:r>
              <a:rPr lang="es-CO" sz="2000" b="1" dirty="0" err="1"/>
              <a:t>Buho</a:t>
            </a:r>
            <a:r>
              <a:rPr lang="es-CO" sz="2000" b="1" dirty="0"/>
              <a:t> </a:t>
            </a:r>
            <a:r>
              <a:rPr lang="es-CO" sz="2000" b="1" dirty="0" err="1"/>
              <a:t>currucutu</a:t>
            </a:r>
            <a:r>
              <a:rPr lang="es-CO" sz="2000" b="1" dirty="0"/>
              <a:t>) </a:t>
            </a:r>
            <a:r>
              <a:rPr lang="es-CO" sz="2000" b="1" i="1" dirty="0"/>
              <a:t>– HC 599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</a:t>
            </a:r>
            <a:r>
              <a:rPr lang="es-CO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garagoa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Imagen" descr="C:\Documents and Settings\Administrador\Escritorio\wilson 2016\117_PANA\P1170420.JPG"/>
          <p:cNvPicPr/>
          <p:nvPr/>
        </p:nvPicPr>
        <p:blipFill>
          <a:blip r:embed="rId2" cstate="print"/>
          <a:srcRect l="38919" t="51805" r="17606"/>
          <a:stretch>
            <a:fillRect/>
          </a:stretch>
        </p:blipFill>
        <p:spPr bwMode="auto">
          <a:xfrm>
            <a:off x="2339752" y="1844824"/>
            <a:ext cx="3767825" cy="34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363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000" i="1" dirty="0" smtClean="0"/>
              <a:t> </a:t>
            </a:r>
            <a:r>
              <a:rPr lang="es-CO" sz="2000" b="1" i="1" dirty="0"/>
              <a:t>Tortuga morrocoy (</a:t>
            </a:r>
            <a:r>
              <a:rPr lang="es-CO" sz="2000" b="1" i="1" dirty="0" err="1"/>
              <a:t>Chelonoidis</a:t>
            </a:r>
            <a:r>
              <a:rPr lang="es-CO" sz="2000" b="1" i="1" dirty="0"/>
              <a:t> carbonaria</a:t>
            </a:r>
            <a:r>
              <a:rPr lang="es-CO" sz="2000" b="1" i="1" dirty="0" smtClean="0"/>
              <a:t>). </a:t>
            </a:r>
            <a:r>
              <a:rPr lang="es-CO" sz="2000" b="1" i="1" dirty="0"/>
              <a:t>HC: </a:t>
            </a:r>
            <a:r>
              <a:rPr lang="es-CO" sz="2000" b="1" i="1" dirty="0" smtClean="0"/>
              <a:t>610, 611, 615. 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</a:t>
            </a:r>
            <a:r>
              <a:rPr lang="es-CO" b="1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garagoa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Wilson\Desktop\copia des egurida marzo\IMG_20190227_072744221.jpg">
            <a:extLst>
              <a:ext uri="{FF2B5EF4-FFF2-40B4-BE49-F238E27FC236}">
                <a16:creationId xmlns="" xmlns:a16="http://schemas.microsoft.com/office/drawing/2014/main" id="{7FE81301-903F-4747-9743-7F8DFF789AA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t="11314" r="19722" b="38226"/>
          <a:stretch/>
        </p:blipFill>
        <p:spPr bwMode="auto">
          <a:xfrm>
            <a:off x="3121719" y="1929130"/>
            <a:ext cx="3087598" cy="1792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BA84AEB-16DD-4A2B-8915-E4462465655C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23533" r="28886" b="34153"/>
          <a:stretch/>
        </p:blipFill>
        <p:spPr bwMode="auto">
          <a:xfrm>
            <a:off x="6313943" y="3504977"/>
            <a:ext cx="2830057" cy="20350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65C45A3-A280-4643-AD96-0EB1A673AFB5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10635" r="35166" b="39357"/>
          <a:stretch/>
        </p:blipFill>
        <p:spPr bwMode="auto">
          <a:xfrm>
            <a:off x="68570" y="3504977"/>
            <a:ext cx="2962275" cy="2105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28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>
                <a:solidFill>
                  <a:schemeClr val="dk1"/>
                </a:solidFill>
              </a:rPr>
              <a:t>Mono maicero </a:t>
            </a:r>
            <a:r>
              <a:rPr lang="es-CO" sz="2000" b="1" dirty="0"/>
              <a:t>(</a:t>
            </a:r>
            <a:r>
              <a:rPr lang="es-CO" sz="2000" b="1" dirty="0" err="1"/>
              <a:t>Sapajus</a:t>
            </a:r>
            <a:r>
              <a:rPr lang="es-CO" sz="2000" b="1" dirty="0"/>
              <a:t> apella) – </a:t>
            </a:r>
            <a:r>
              <a:rPr lang="es-CO" sz="2000" b="1" i="1" dirty="0"/>
              <a:t>HC </a:t>
            </a:r>
            <a:r>
              <a:rPr lang="es-CO" sz="2000" b="1" i="1" dirty="0" smtClean="0"/>
              <a:t>612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51521" y="5610002"/>
            <a:ext cx="7848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voluntariamente en el municipio de S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 Luis de </a:t>
            </a:r>
            <a:r>
              <a:rPr lang="es-CO" b="1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gaceno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Wilson\Desktop\copia des egurida marzo\IMG_20190305_200230504.jpg">
            <a:extLst>
              <a:ext uri="{FF2B5EF4-FFF2-40B4-BE49-F238E27FC236}">
                <a16:creationId xmlns="" xmlns:a16="http://schemas.microsoft.com/office/drawing/2014/main" id="{ECCDB2B0-D363-4E40-9DA8-D8351EA12E4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0" r="34827" b="28335"/>
          <a:stretch/>
        </p:blipFill>
        <p:spPr bwMode="auto">
          <a:xfrm>
            <a:off x="3275012" y="1814512"/>
            <a:ext cx="2593975" cy="3228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67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90872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i="1" dirty="0"/>
              <a:t>Amazona </a:t>
            </a:r>
            <a:r>
              <a:rPr lang="es-CO" sz="2000" b="1" i="1" dirty="0" err="1"/>
              <a:t>ochrocephala</a:t>
            </a:r>
            <a:r>
              <a:rPr lang="es-CO" sz="2000" b="1" i="1" dirty="0"/>
              <a:t> </a:t>
            </a:r>
            <a:r>
              <a:rPr lang="es-CO" sz="2000" b="1" dirty="0"/>
              <a:t>(</a:t>
            </a:r>
            <a:r>
              <a:rPr lang="es-CO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Lora frente amarilla</a:t>
            </a:r>
            <a:r>
              <a:rPr lang="es-CO" sz="2000" b="1" dirty="0"/>
              <a:t>) </a:t>
            </a:r>
            <a:r>
              <a:rPr lang="es-CO" sz="2000" b="1" i="1" dirty="0"/>
              <a:t>HC</a:t>
            </a:r>
            <a:r>
              <a:rPr lang="es-CO" sz="2000" b="1" dirty="0"/>
              <a:t> </a:t>
            </a:r>
            <a:r>
              <a:rPr lang="es-CO" sz="2000" b="1" dirty="0" smtClean="0"/>
              <a:t>608, 609.</a:t>
            </a:r>
            <a:endParaRPr lang="es-CO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395536" y="5206320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Ejemplar entregado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rescate, voluntariamente </a:t>
            </a:r>
            <a:r>
              <a:rPr lang="es-CO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 el municipio de </a:t>
            </a:r>
            <a:r>
              <a:rPr lang="es-CO" b="1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Garagoa, guateque.</a:t>
            </a:r>
            <a:endParaRPr lang="es-CO" sz="2800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BD643F0-2BA2-430D-A207-44551CCC980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5" t="21894"/>
          <a:stretch/>
        </p:blipFill>
        <p:spPr bwMode="auto">
          <a:xfrm>
            <a:off x="2048339" y="1628800"/>
            <a:ext cx="2136775" cy="3061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0C2001C-0CA8-44DC-BF4A-71D4F87B3655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t="6746" r="37882" b="49720"/>
          <a:stretch/>
        </p:blipFill>
        <p:spPr bwMode="auto">
          <a:xfrm>
            <a:off x="5220072" y="1628800"/>
            <a:ext cx="1905000" cy="3257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9969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384</Words>
  <Application>Microsoft Office PowerPoint</Application>
  <PresentationFormat>Presentación en pantalla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ＭＳ Ｐゴシック</vt:lpstr>
      <vt:lpstr>ＭＳ Ｐゴシック</vt:lpstr>
      <vt:lpstr>Arial</vt:lpstr>
      <vt:lpstr>Arial Rounded MT Bold</vt:lpstr>
      <vt:lpstr>Calibri</vt:lpstr>
      <vt:lpstr>Comic Sans MS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Nixon J</cp:lastModifiedBy>
  <cp:revision>151</cp:revision>
  <dcterms:created xsi:type="dcterms:W3CDTF">2013-01-31T22:48:59Z</dcterms:created>
  <dcterms:modified xsi:type="dcterms:W3CDTF">2019-03-26T15:54:14Z</dcterms:modified>
</cp:coreProperties>
</file>